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2"/>
  </p:notesMasterIdLst>
  <p:sldIdLst>
    <p:sldId id="436" r:id="rId3"/>
    <p:sldId id="487" r:id="rId4"/>
    <p:sldId id="537" r:id="rId5"/>
    <p:sldId id="581" r:id="rId6"/>
    <p:sldId id="538" r:id="rId7"/>
    <p:sldId id="545" r:id="rId8"/>
    <p:sldId id="546" r:id="rId9"/>
    <p:sldId id="565" r:id="rId10"/>
    <p:sldId id="597" r:id="rId11"/>
    <p:sldId id="562" r:id="rId12"/>
    <p:sldId id="563" r:id="rId13"/>
    <p:sldId id="564" r:id="rId14"/>
    <p:sldId id="588" r:id="rId15"/>
    <p:sldId id="553" r:id="rId16"/>
    <p:sldId id="571" r:id="rId17"/>
    <p:sldId id="602" r:id="rId18"/>
    <p:sldId id="604" r:id="rId19"/>
    <p:sldId id="603" r:id="rId20"/>
    <p:sldId id="601" r:id="rId21"/>
    <p:sldId id="596" r:id="rId22"/>
    <p:sldId id="599" r:id="rId23"/>
    <p:sldId id="606" r:id="rId24"/>
    <p:sldId id="607" r:id="rId25"/>
    <p:sldId id="608" r:id="rId26"/>
    <p:sldId id="609" r:id="rId27"/>
    <p:sldId id="610" r:id="rId28"/>
    <p:sldId id="592" r:id="rId29"/>
    <p:sldId id="598" r:id="rId30"/>
    <p:sldId id="577" r:id="rId31"/>
    <p:sldId id="430" r:id="rId32"/>
    <p:sldId id="594" r:id="rId33"/>
    <p:sldId id="611" r:id="rId34"/>
    <p:sldId id="612" r:id="rId35"/>
    <p:sldId id="613" r:id="rId36"/>
    <p:sldId id="614" r:id="rId37"/>
    <p:sldId id="615" r:id="rId38"/>
    <p:sldId id="616" r:id="rId39"/>
    <p:sldId id="555" r:id="rId40"/>
    <p:sldId id="29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42A"/>
    <a:srgbClr val="FF6B6B"/>
    <a:srgbClr val="C96363"/>
    <a:srgbClr val="FFC32D"/>
    <a:srgbClr val="C1ECFF"/>
    <a:srgbClr val="FF2D2D"/>
    <a:srgbClr val="222222"/>
    <a:srgbClr val="00FF92"/>
    <a:srgbClr val="030953"/>
    <a:srgbClr val="FF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5" d="100"/>
          <a:sy n="105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twitter.com/liatrisbian/status/1324427612723253250?s=2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visa/visa-chart-compon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s.rebus.community/introductiontocommunitypsychology/chapter/community-organizing-partnerships-and-coalitions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urse.jupyter.org/t/accessibility-audit-for-jupyter-notebook/1850" TargetMode="Externa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isa.com/pages/chart-components" TargetMode="External"/><Relationship Id="rId2" Type="http://schemas.openxmlformats.org/officeDocument/2006/relationships/hyperlink" Target="https://www.highcharts.com/blog/accessibil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fizz.studio/files/chartability-deck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worksheet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developer.visa.com/pages/chart-components" TargetMode="External"/><Relationship Id="rId5" Type="http://schemas.openxmlformats.org/officeDocument/2006/relationships/hyperlink" Target="https://www.highcharts.com/blog/accessibility/" TargetMode="External"/><Relationship Id="rId4" Type="http://schemas.openxmlformats.org/officeDocument/2006/relationships/hyperlink" Target="https://github.com/dataviza11y/resources" TargetMode="External"/><Relationship Id="rId9" Type="http://schemas.openxmlformats.org/officeDocument/2006/relationships/hyperlink" Target="https://chartability.fizz.studi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31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(Advice and reflection for open-source communities)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(“low vision”)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Visualization (also sometimes abbreviated as </a:t>
            </a:r>
            <a:r>
              <a:rPr lang="en-US" sz="2000" dirty="0" err="1">
                <a:latin typeface="Open Sans Light"/>
              </a:rPr>
              <a:t>dataviz</a:t>
            </a:r>
            <a:r>
              <a:rPr lang="en-US" sz="2000" dirty="0">
                <a:latin typeface="Open Sans Light"/>
              </a:rPr>
              <a:t> or </a:t>
            </a:r>
            <a:r>
              <a:rPr lang="en-US" sz="2000" dirty="0" err="1">
                <a:latin typeface="Open Sans Light"/>
              </a:rPr>
              <a:t>datavis</a:t>
            </a:r>
            <a:r>
              <a:rPr lang="en-US" sz="2000" dirty="0">
                <a:latin typeface="Open Sans Light"/>
              </a:rPr>
              <a:t>) is presenting data in a structured, symbolic way. 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The structure and semantics go beyond the visual however, so we prefer to call these data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experiences </a:t>
            </a:r>
            <a:r>
              <a:rPr lang="en-US" sz="2000" dirty="0">
                <a:latin typeface="Open Sans Light"/>
              </a:rPr>
              <a:t>or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representations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Visualization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Why am I talking about data visualization and not other data stuff (like notebooks)?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0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visualization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This arrow shows that the row for Asia, Indonesia, $111 (the second row on the table) is related to the row for Asia, China, $27 (the 5th row on the table). Sighted users gain an advantage when viewing this table as a chart because the Region (Asia) is the same bright color and stands ou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Data Representation and Data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49733"/>
            <a:ext cx="10515599" cy="3746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Visualization is how we talk about just one part of the picture. 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design that plays a role in visualization: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Functional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Semantic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Structural 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Interactive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those areas have huge potential for continuing the work of assistive technology.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2E5664C9-B4E0-40FA-AF82-EEB9E9499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3A429F88-A9E0-4A1F-9467-196D30D3C72F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CF60DF0C-AFDA-4114-AEEB-5FFDB0B6983A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53D87EFD-7D67-41D0-92A9-5971108731C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2217C13-076D-448A-AE53-FDAE2B8E0E77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560F4F6D-8696-4026-BD96-E7E54FA6FD4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8C1754A5-735F-47DA-8A39-F2E7342963E8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887F0371-22BA-41D1-977E-AC139886C753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F9C53B2-AAEA-48D6-AF1F-3B13F2FEC689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88E51887-619A-43DC-97D3-C9256C4234C1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DFBDCA6E-AB5D-421B-B813-119D6E0E4508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1CEC292-E077-4982-85C6-AA5849818B8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E3CD4344-6C47-498A-87D8-AC1BC7AA7183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73CAB005-7873-4E74-A714-05E09589228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757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FC54-505E-419A-A40C-91718BD5733D}"/>
              </a:ext>
            </a:extLst>
          </p:cNvPr>
          <p:cNvSpPr/>
          <p:nvPr/>
        </p:nvSpPr>
        <p:spPr>
          <a:xfrm flipH="1">
            <a:off x="8034290" y="2518538"/>
            <a:ext cx="3319507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make open-source data work more accessible?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 discuss!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Suggest something in chat in 1 - 2 sentences. (Intentionally short! That is the exercise.)</a:t>
            </a:r>
          </a:p>
        </p:txBody>
      </p:sp>
    </p:spTree>
    <p:extLst>
      <p:ext uri="{BB962C8B-B14F-4D97-AF65-F5344CB8AC3E}">
        <p14:creationId xmlns:p14="http://schemas.microsoft.com/office/powerpoint/2010/main" val="261178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do industry consultations in partnership with Fizz Studio.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10 best strategies on the Quest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670" y="1627199"/>
            <a:ext cx="5340659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 all action is Solved by individuals Alone.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huge part of open-source work (as well as volunteer work more broadly) is that it is driven by community involvement and can be defeated by structural forces.</a:t>
            </a:r>
          </a:p>
        </p:txBody>
      </p:sp>
    </p:spTree>
    <p:extLst>
      <p:ext uri="{BB962C8B-B14F-4D97-AF65-F5344CB8AC3E}">
        <p14:creationId xmlns:p14="http://schemas.microsoft.com/office/powerpoint/2010/main" val="335155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Study standards, Principles, and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4688126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464240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5756613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417256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5113127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560411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6259500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Invite people *and* find where they are already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264458" y="131389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Work on 1 new skill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45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55" y="167729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5769255" y="506794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341764" y="878903"/>
            <a:ext cx="4752146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Break issues into smaller, manageable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Protesters. One is holding a sign &quot;HOMOSEXUALS should be judged as individuals&quot;">
            <a:extLst>
              <a:ext uri="{FF2B5EF4-FFF2-40B4-BE49-F238E27FC236}">
                <a16:creationId xmlns:a16="http://schemas.microsoft.com/office/drawing/2014/main" id="{C8922401-723A-46AC-B97D-C78CF04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260" y="1769574"/>
            <a:ext cx="2737374" cy="34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4B93F-E851-4915-AB19-299810CA461E}"/>
              </a:ext>
            </a:extLst>
          </p:cNvPr>
          <p:cNvSpPr txBox="1"/>
          <p:nvPr/>
        </p:nvSpPr>
        <p:spPr>
          <a:xfrm>
            <a:off x="5165575" y="5387542"/>
            <a:ext cx="570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Task Force on Gay Liberation worked to reclassify homosexuality as a variety of sexual life. Just one piece of the larger battle and a lesson that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Community Organizing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can teach us. (Photo of the great Barbara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Gittings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by Kay Tobin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Lahusen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licensed under CC BY-SA 3.0)</a:t>
            </a:r>
          </a:p>
        </p:txBody>
      </p:sp>
      <p:grpSp>
        <p:nvGrpSpPr>
          <p:cNvPr id="8" name="Google Shape;531;p42">
            <a:extLst>
              <a:ext uri="{FF2B5EF4-FFF2-40B4-BE49-F238E27FC236}">
                <a16:creationId xmlns:a16="http://schemas.microsoft.com/office/drawing/2014/main" id="{60D24691-7314-4B6B-A2D1-2933BE05B442}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9" name="Google Shape;532;p42">
              <a:extLst>
                <a:ext uri="{FF2B5EF4-FFF2-40B4-BE49-F238E27FC236}">
                  <a16:creationId xmlns:a16="http://schemas.microsoft.com/office/drawing/2014/main" id="{9563FAC1-D1A1-4BBA-B07C-77F82DE4F045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42">
              <a:extLst>
                <a:ext uri="{FF2B5EF4-FFF2-40B4-BE49-F238E27FC236}">
                  <a16:creationId xmlns:a16="http://schemas.microsoft.com/office/drawing/2014/main" id="{E5400CF3-A0DC-467D-B9C2-70B4F04497F3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4;p42">
              <a:extLst>
                <a:ext uri="{FF2B5EF4-FFF2-40B4-BE49-F238E27FC236}">
                  <a16:creationId xmlns:a16="http://schemas.microsoft.com/office/drawing/2014/main" id="{3EA228AE-39BD-40C7-A5FB-5DB5EAC66728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5;p42">
              <a:extLst>
                <a:ext uri="{FF2B5EF4-FFF2-40B4-BE49-F238E27FC236}">
                  <a16:creationId xmlns:a16="http://schemas.microsoft.com/office/drawing/2014/main" id="{6EEB6CD2-601E-407D-A276-035F43FF28F3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6;p42">
              <a:extLst>
                <a:ext uri="{FF2B5EF4-FFF2-40B4-BE49-F238E27FC236}">
                  <a16:creationId xmlns:a16="http://schemas.microsoft.com/office/drawing/2014/main" id="{8F487A0F-2B6C-481E-A0DA-7063754B305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7;p42">
              <a:extLst>
                <a:ext uri="{FF2B5EF4-FFF2-40B4-BE49-F238E27FC236}">
                  <a16:creationId xmlns:a16="http://schemas.microsoft.com/office/drawing/2014/main" id="{434860EB-7A97-4456-804B-132859BDD59F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;p42">
              <a:extLst>
                <a:ext uri="{FF2B5EF4-FFF2-40B4-BE49-F238E27FC236}">
                  <a16:creationId xmlns:a16="http://schemas.microsoft.com/office/drawing/2014/main" id="{ABA4D968-8664-464B-B857-AA5FD7AAFA9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9;p42">
              <a:extLst>
                <a:ext uri="{FF2B5EF4-FFF2-40B4-BE49-F238E27FC236}">
                  <a16:creationId xmlns:a16="http://schemas.microsoft.com/office/drawing/2014/main" id="{B18E3800-FFD5-41BE-8D1A-70FA6400FC9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0;p42">
              <a:extLst>
                <a:ext uri="{FF2B5EF4-FFF2-40B4-BE49-F238E27FC236}">
                  <a16:creationId xmlns:a16="http://schemas.microsoft.com/office/drawing/2014/main" id="{A477557C-8F9A-4DD8-9B44-7AED2470EA2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1;p42">
              <a:extLst>
                <a:ext uri="{FF2B5EF4-FFF2-40B4-BE49-F238E27FC236}">
                  <a16:creationId xmlns:a16="http://schemas.microsoft.com/office/drawing/2014/main" id="{785B8F21-D3DD-4F23-8D2C-65ABD518970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;p42">
              <a:extLst>
                <a:ext uri="{FF2B5EF4-FFF2-40B4-BE49-F238E27FC236}">
                  <a16:creationId xmlns:a16="http://schemas.microsoft.com/office/drawing/2014/main" id="{6A4F2CFE-F02E-45ED-84F0-AA42F5940268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3;p42">
              <a:extLst>
                <a:ext uri="{FF2B5EF4-FFF2-40B4-BE49-F238E27FC236}">
                  <a16:creationId xmlns:a16="http://schemas.microsoft.com/office/drawing/2014/main" id="{194CE6DB-6DAC-435D-8EB8-DA4597613AFD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42">
              <a:extLst>
                <a:ext uri="{FF2B5EF4-FFF2-40B4-BE49-F238E27FC236}">
                  <a16:creationId xmlns:a16="http://schemas.microsoft.com/office/drawing/2014/main" id="{F6E71DF1-3707-4195-A2A4-DFFE64E252C8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389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6 best Structural strategies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627199"/>
            <a:ext cx="5376000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7D1EC3-9A70-4AA5-A18A-970C9650D886}"/>
              </a:ext>
            </a:extLst>
          </p:cNvPr>
          <p:cNvSpPr txBox="1">
            <a:spLocks/>
          </p:cNvSpPr>
          <p:nvPr/>
        </p:nvSpPr>
        <p:spPr>
          <a:xfrm>
            <a:off x="6096000" y="1622386"/>
            <a:ext cx="5376000" cy="499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Governance and management can be a huge help in open source efforts for accessibility.</a:t>
            </a:r>
          </a:p>
          <a:p>
            <a:pPr marL="0" indent="0">
              <a:buFont typeface="Roboto"/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are struggling to organize the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results of an 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may want to consider breaking each finding into the most atomic, manageable pieces and then plan your milestones and priorities.</a:t>
            </a:r>
          </a:p>
        </p:txBody>
      </p:sp>
    </p:spTree>
    <p:extLst>
      <p:ext uri="{BB962C8B-B14F-4D97-AF65-F5344CB8AC3E}">
        <p14:creationId xmlns:p14="http://schemas.microsoft.com/office/powerpoint/2010/main" val="385114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How do we know whether something is inaccessible?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Evaluation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system of tests and standards is called an audit.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So, how do you learn how to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Ideally: Look to standards.</a:t>
            </a: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F7C60E97-A047-48A8-96C3-7935F8A8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18459" y="1171851"/>
            <a:ext cx="11500060" cy="5433135"/>
          </a:xfrm>
          <a:prstGeom prst="parallelogram">
            <a:avLst>
              <a:gd name="adj" fmla="val 4758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Passion: Accessible data experiences</a:t>
            </a:r>
          </a:p>
        </p:txBody>
      </p:sp>
      <p:grpSp>
        <p:nvGrpSpPr>
          <p:cNvPr id="12" name="Group 11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ADB5FBE6-B290-455B-BA5F-F868935C0807}"/>
              </a:ext>
            </a:extLst>
          </p:cNvPr>
          <p:cNvGrpSpPr/>
          <p:nvPr/>
        </p:nvGrpSpPr>
        <p:grpSpPr>
          <a:xfrm>
            <a:off x="6355574" y="1977156"/>
            <a:ext cx="5562946" cy="3436352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67479-6A16-4522-9781-46ADCE11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9F3843-B348-4B69-A316-17A89254A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n image depicting an example of the default bar-chart component. Titled: A bar chart that uses a diverging color scale with textures that also match. Subtitle: While this strategy is likely to overwhelm most users, it could be powerful as a preferences option to be enabled for the people that do need it.">
            <a:extLst>
              <a:ext uri="{FF2B5EF4-FFF2-40B4-BE49-F238E27FC236}">
                <a16:creationId xmlns:a16="http://schemas.microsoft.com/office/drawing/2014/main" id="{B62FB24D-3EFF-44EE-A3A1-863D33D3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3" y="1548646"/>
            <a:ext cx="5209984" cy="4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Using Standards for evaluation only goes so far!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4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next step is hugely important: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involve folks with disabilities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</p:txBody>
      </p:sp>
      <p:grpSp>
        <p:nvGrpSpPr>
          <p:cNvPr id="5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F17AB84B-4910-4CC1-AA29-D76279A55AF1}"/>
              </a:ext>
            </a:extLst>
          </p:cNvPr>
          <p:cNvGrpSpPr/>
          <p:nvPr/>
        </p:nvGrpSpPr>
        <p:grpSpPr>
          <a:xfrm flipH="1">
            <a:off x="8913181" y="1982248"/>
            <a:ext cx="2414494" cy="3406498"/>
            <a:chOff x="211700" y="1233075"/>
            <a:chExt cx="2752950" cy="3637650"/>
          </a:xfrm>
        </p:grpSpPr>
        <p:sp>
          <p:nvSpPr>
            <p:cNvPr id="7" name="Google Shape;3634;p74">
              <a:extLst>
                <a:ext uri="{FF2B5EF4-FFF2-40B4-BE49-F238E27FC236}">
                  <a16:creationId xmlns:a16="http://schemas.microsoft.com/office/drawing/2014/main" id="{AC97AEA4-B3A9-47A8-AE5B-FA3BC7F6D17C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5;p74">
              <a:extLst>
                <a:ext uri="{FF2B5EF4-FFF2-40B4-BE49-F238E27FC236}">
                  <a16:creationId xmlns:a16="http://schemas.microsoft.com/office/drawing/2014/main" id="{13680892-F631-4BD1-A6E1-CDB0C474C1E7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6;p74">
              <a:extLst>
                <a:ext uri="{FF2B5EF4-FFF2-40B4-BE49-F238E27FC236}">
                  <a16:creationId xmlns:a16="http://schemas.microsoft.com/office/drawing/2014/main" id="{7007B5EA-98DC-432D-A456-A417CB72578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7;p74">
              <a:extLst>
                <a:ext uri="{FF2B5EF4-FFF2-40B4-BE49-F238E27FC236}">
                  <a16:creationId xmlns:a16="http://schemas.microsoft.com/office/drawing/2014/main" id="{15BABF51-CBB6-4167-8F0D-1193D3289653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8;p74">
              <a:extLst>
                <a:ext uri="{FF2B5EF4-FFF2-40B4-BE49-F238E27FC236}">
                  <a16:creationId xmlns:a16="http://schemas.microsoft.com/office/drawing/2014/main" id="{D9298083-846C-43CC-A739-6066946DDDEE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9;p74">
              <a:extLst>
                <a:ext uri="{FF2B5EF4-FFF2-40B4-BE49-F238E27FC236}">
                  <a16:creationId xmlns:a16="http://schemas.microsoft.com/office/drawing/2014/main" id="{D652D78E-FEFE-4E6F-8651-514F16A024D3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0;p74">
              <a:extLst>
                <a:ext uri="{FF2B5EF4-FFF2-40B4-BE49-F238E27FC236}">
                  <a16:creationId xmlns:a16="http://schemas.microsoft.com/office/drawing/2014/main" id="{B8120028-2216-47C1-AC91-E5FFEFFBC1D2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1;p74">
              <a:extLst>
                <a:ext uri="{FF2B5EF4-FFF2-40B4-BE49-F238E27FC236}">
                  <a16:creationId xmlns:a16="http://schemas.microsoft.com/office/drawing/2014/main" id="{B6682781-DF4E-432D-A511-6C03052D3420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2;p74">
              <a:extLst>
                <a:ext uri="{FF2B5EF4-FFF2-40B4-BE49-F238E27FC236}">
                  <a16:creationId xmlns:a16="http://schemas.microsoft.com/office/drawing/2014/main" id="{DF86206E-0B91-4D9D-8139-C72DB6681082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3;p74">
              <a:extLst>
                <a:ext uri="{FF2B5EF4-FFF2-40B4-BE49-F238E27FC236}">
                  <a16:creationId xmlns:a16="http://schemas.microsoft.com/office/drawing/2014/main" id="{397F0333-9525-4A00-B3A9-1A9C2C95B991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4;p74">
              <a:extLst>
                <a:ext uri="{FF2B5EF4-FFF2-40B4-BE49-F238E27FC236}">
                  <a16:creationId xmlns:a16="http://schemas.microsoft.com/office/drawing/2014/main" id="{3F9FE60B-94BE-4FAA-8364-305B07EB3AFB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5;p74">
              <a:extLst>
                <a:ext uri="{FF2B5EF4-FFF2-40B4-BE49-F238E27FC236}">
                  <a16:creationId xmlns:a16="http://schemas.microsoft.com/office/drawing/2014/main" id="{42F796E2-1BD3-4ECD-947B-D78B3E3801A7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6;p74">
              <a:extLst>
                <a:ext uri="{FF2B5EF4-FFF2-40B4-BE49-F238E27FC236}">
                  <a16:creationId xmlns:a16="http://schemas.microsoft.com/office/drawing/2014/main" id="{055AD851-5C09-4E72-A417-C60938E0334D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7;p74">
              <a:extLst>
                <a:ext uri="{FF2B5EF4-FFF2-40B4-BE49-F238E27FC236}">
                  <a16:creationId xmlns:a16="http://schemas.microsoft.com/office/drawing/2014/main" id="{35A466FC-D11F-485F-B3CB-4650AC89827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8;p74">
              <a:extLst>
                <a:ext uri="{FF2B5EF4-FFF2-40B4-BE49-F238E27FC236}">
                  <a16:creationId xmlns:a16="http://schemas.microsoft.com/office/drawing/2014/main" id="{219BB1F3-98A0-41D7-AE60-838A310B911A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9;p74">
              <a:extLst>
                <a:ext uri="{FF2B5EF4-FFF2-40B4-BE49-F238E27FC236}">
                  <a16:creationId xmlns:a16="http://schemas.microsoft.com/office/drawing/2014/main" id="{000E9346-AC78-4C48-8238-4E0B62BBEF63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0;p74">
              <a:extLst>
                <a:ext uri="{FF2B5EF4-FFF2-40B4-BE49-F238E27FC236}">
                  <a16:creationId xmlns:a16="http://schemas.microsoft.com/office/drawing/2014/main" id="{A69179C1-8A1F-4032-BD41-F547FC0190EE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1;p74">
              <a:extLst>
                <a:ext uri="{FF2B5EF4-FFF2-40B4-BE49-F238E27FC236}">
                  <a16:creationId xmlns:a16="http://schemas.microsoft.com/office/drawing/2014/main" id="{14245A6A-727E-4F31-9BA3-D02BDA0F3BD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2;p74">
              <a:extLst>
                <a:ext uri="{FF2B5EF4-FFF2-40B4-BE49-F238E27FC236}">
                  <a16:creationId xmlns:a16="http://schemas.microsoft.com/office/drawing/2014/main" id="{CA8849FD-E515-4228-98F8-C48F25BD8969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3;p74">
              <a:extLst>
                <a:ext uri="{FF2B5EF4-FFF2-40B4-BE49-F238E27FC236}">
                  <a16:creationId xmlns:a16="http://schemas.microsoft.com/office/drawing/2014/main" id="{C94E68D1-A409-4C5E-90D0-AE0686E4EBD2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4;p74">
              <a:extLst>
                <a:ext uri="{FF2B5EF4-FFF2-40B4-BE49-F238E27FC236}">
                  <a16:creationId xmlns:a16="http://schemas.microsoft.com/office/drawing/2014/main" id="{3E670308-613A-4F74-8507-6676127E98BB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5;p74">
              <a:extLst>
                <a:ext uri="{FF2B5EF4-FFF2-40B4-BE49-F238E27FC236}">
                  <a16:creationId xmlns:a16="http://schemas.microsoft.com/office/drawing/2014/main" id="{0497943F-410C-4FDA-B015-95987FE6E866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6;p74">
              <a:extLst>
                <a:ext uri="{FF2B5EF4-FFF2-40B4-BE49-F238E27FC236}">
                  <a16:creationId xmlns:a16="http://schemas.microsoft.com/office/drawing/2014/main" id="{2669F701-B438-42FD-A335-CF21F77FB91A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7;p74">
              <a:extLst>
                <a:ext uri="{FF2B5EF4-FFF2-40B4-BE49-F238E27FC236}">
                  <a16:creationId xmlns:a16="http://schemas.microsoft.com/office/drawing/2014/main" id="{B1BD4805-246D-453E-825B-43159F541C0D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8;p74">
              <a:extLst>
                <a:ext uri="{FF2B5EF4-FFF2-40B4-BE49-F238E27FC236}">
                  <a16:creationId xmlns:a16="http://schemas.microsoft.com/office/drawing/2014/main" id="{8BEC74E9-25C8-4D43-83C1-1AE808DCE6AF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9;p74">
              <a:extLst>
                <a:ext uri="{FF2B5EF4-FFF2-40B4-BE49-F238E27FC236}">
                  <a16:creationId xmlns:a16="http://schemas.microsoft.com/office/drawing/2014/main" id="{1CCC13A8-92FF-47D6-85D7-F432237BBE98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0;p74">
              <a:extLst>
                <a:ext uri="{FF2B5EF4-FFF2-40B4-BE49-F238E27FC236}">
                  <a16:creationId xmlns:a16="http://schemas.microsoft.com/office/drawing/2014/main" id="{5366CA45-1D46-45EF-B924-2B0F82D36891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1;p74">
              <a:extLst>
                <a:ext uri="{FF2B5EF4-FFF2-40B4-BE49-F238E27FC236}">
                  <a16:creationId xmlns:a16="http://schemas.microsoft.com/office/drawing/2014/main" id="{C941D29E-D0F0-47E3-BD4B-4CE0C994094D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2;p74">
              <a:extLst>
                <a:ext uri="{FF2B5EF4-FFF2-40B4-BE49-F238E27FC236}">
                  <a16:creationId xmlns:a16="http://schemas.microsoft.com/office/drawing/2014/main" id="{874D0765-C837-4A27-916B-ACFC02F5D04A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3;p74">
              <a:extLst>
                <a:ext uri="{FF2B5EF4-FFF2-40B4-BE49-F238E27FC236}">
                  <a16:creationId xmlns:a16="http://schemas.microsoft.com/office/drawing/2014/main" id="{A8500DD6-8261-4E51-8BB9-F0F2DB12720A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4;p74">
              <a:extLst>
                <a:ext uri="{FF2B5EF4-FFF2-40B4-BE49-F238E27FC236}">
                  <a16:creationId xmlns:a16="http://schemas.microsoft.com/office/drawing/2014/main" id="{A43440C4-4EBB-4590-AF8A-3099D5C1A3BF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5;p74">
              <a:extLst>
                <a:ext uri="{FF2B5EF4-FFF2-40B4-BE49-F238E27FC236}">
                  <a16:creationId xmlns:a16="http://schemas.microsoft.com/office/drawing/2014/main" id="{54A3BFC2-236F-4C64-B645-4ED94D75CBF6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6;p74">
              <a:extLst>
                <a:ext uri="{FF2B5EF4-FFF2-40B4-BE49-F238E27FC236}">
                  <a16:creationId xmlns:a16="http://schemas.microsoft.com/office/drawing/2014/main" id="{10935B34-8B1E-4CB2-AC53-D360459EC9AD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7;p74">
              <a:extLst>
                <a:ext uri="{FF2B5EF4-FFF2-40B4-BE49-F238E27FC236}">
                  <a16:creationId xmlns:a16="http://schemas.microsoft.com/office/drawing/2014/main" id="{C5495703-C173-418F-BFAC-376F773E9C37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8;p74">
              <a:extLst>
                <a:ext uri="{FF2B5EF4-FFF2-40B4-BE49-F238E27FC236}">
                  <a16:creationId xmlns:a16="http://schemas.microsoft.com/office/drawing/2014/main" id="{ADE03D6F-80F1-42D2-87D5-DF80042B16A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9;p74">
              <a:extLst>
                <a:ext uri="{FF2B5EF4-FFF2-40B4-BE49-F238E27FC236}">
                  <a16:creationId xmlns:a16="http://schemas.microsoft.com/office/drawing/2014/main" id="{11FB16AA-87F5-4160-ADC7-400235987BA0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0;p74">
              <a:extLst>
                <a:ext uri="{FF2B5EF4-FFF2-40B4-BE49-F238E27FC236}">
                  <a16:creationId xmlns:a16="http://schemas.microsoft.com/office/drawing/2014/main" id="{0BFCAFBD-9DB5-4EF4-9794-0A251496F701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1;p74">
              <a:extLst>
                <a:ext uri="{FF2B5EF4-FFF2-40B4-BE49-F238E27FC236}">
                  <a16:creationId xmlns:a16="http://schemas.microsoft.com/office/drawing/2014/main" id="{4EBAA2C7-86AC-4E38-BAE4-D1AB833B0B72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2;p74">
              <a:extLst>
                <a:ext uri="{FF2B5EF4-FFF2-40B4-BE49-F238E27FC236}">
                  <a16:creationId xmlns:a16="http://schemas.microsoft.com/office/drawing/2014/main" id="{CA19BCDF-3179-4C3F-8A99-84354D9F8FA6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3;p74">
              <a:extLst>
                <a:ext uri="{FF2B5EF4-FFF2-40B4-BE49-F238E27FC236}">
                  <a16:creationId xmlns:a16="http://schemas.microsoft.com/office/drawing/2014/main" id="{9B74F94E-04E7-4739-8D91-612C15AD1FF5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4;p74">
              <a:extLst>
                <a:ext uri="{FF2B5EF4-FFF2-40B4-BE49-F238E27FC236}">
                  <a16:creationId xmlns:a16="http://schemas.microsoft.com/office/drawing/2014/main" id="{364526ED-8667-430E-9709-219A81385A90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5;p74">
              <a:extLst>
                <a:ext uri="{FF2B5EF4-FFF2-40B4-BE49-F238E27FC236}">
                  <a16:creationId xmlns:a16="http://schemas.microsoft.com/office/drawing/2014/main" id="{E6F20ACC-08D3-49D7-A3EB-F3F319C86D35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6;p74">
              <a:extLst>
                <a:ext uri="{FF2B5EF4-FFF2-40B4-BE49-F238E27FC236}">
                  <a16:creationId xmlns:a16="http://schemas.microsoft.com/office/drawing/2014/main" id="{E5B403E7-4660-45E9-93F3-13662D46D6F1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7;p74">
              <a:extLst>
                <a:ext uri="{FF2B5EF4-FFF2-40B4-BE49-F238E27FC236}">
                  <a16:creationId xmlns:a16="http://schemas.microsoft.com/office/drawing/2014/main" id="{2864E62C-0CDC-4FEF-B26D-3A59CB17C3C0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8;p74">
              <a:extLst>
                <a:ext uri="{FF2B5EF4-FFF2-40B4-BE49-F238E27FC236}">
                  <a16:creationId xmlns:a16="http://schemas.microsoft.com/office/drawing/2014/main" id="{EB728B8B-43B1-4509-8993-D44112F24111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9;p74">
              <a:extLst>
                <a:ext uri="{FF2B5EF4-FFF2-40B4-BE49-F238E27FC236}">
                  <a16:creationId xmlns:a16="http://schemas.microsoft.com/office/drawing/2014/main" id="{216662CB-1C35-47CB-97D3-F9499591725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0;p74">
              <a:extLst>
                <a:ext uri="{FF2B5EF4-FFF2-40B4-BE49-F238E27FC236}">
                  <a16:creationId xmlns:a16="http://schemas.microsoft.com/office/drawing/2014/main" id="{21B2ADF1-21E5-4A87-9C75-3F82B92E7FE3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1;p74">
              <a:extLst>
                <a:ext uri="{FF2B5EF4-FFF2-40B4-BE49-F238E27FC236}">
                  <a16:creationId xmlns:a16="http://schemas.microsoft.com/office/drawing/2014/main" id="{71CA645A-C9DE-43A5-8C32-B5C7520BE2EE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2;p74">
              <a:extLst>
                <a:ext uri="{FF2B5EF4-FFF2-40B4-BE49-F238E27FC236}">
                  <a16:creationId xmlns:a16="http://schemas.microsoft.com/office/drawing/2014/main" id="{AAABDF54-8B63-4DB8-847C-2DB97589905B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3;p74">
              <a:extLst>
                <a:ext uri="{FF2B5EF4-FFF2-40B4-BE49-F238E27FC236}">
                  <a16:creationId xmlns:a16="http://schemas.microsoft.com/office/drawing/2014/main" id="{97DFB67E-AAFE-4A25-B0B1-9AD20E4F1E3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4;p74">
              <a:extLst>
                <a:ext uri="{FF2B5EF4-FFF2-40B4-BE49-F238E27FC236}">
                  <a16:creationId xmlns:a16="http://schemas.microsoft.com/office/drawing/2014/main" id="{070BF9F6-3ABC-4EFA-9009-72EA149E04A5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5;p74">
              <a:extLst>
                <a:ext uri="{FF2B5EF4-FFF2-40B4-BE49-F238E27FC236}">
                  <a16:creationId xmlns:a16="http://schemas.microsoft.com/office/drawing/2014/main" id="{9EFFB6AB-0CD4-4D0F-A413-7703A8B8F7D3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6;p74">
              <a:extLst>
                <a:ext uri="{FF2B5EF4-FFF2-40B4-BE49-F238E27FC236}">
                  <a16:creationId xmlns:a16="http://schemas.microsoft.com/office/drawing/2014/main" id="{47DE35BC-4352-487F-8429-2729CC191D35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7;p74">
              <a:extLst>
                <a:ext uri="{FF2B5EF4-FFF2-40B4-BE49-F238E27FC236}">
                  <a16:creationId xmlns:a16="http://schemas.microsoft.com/office/drawing/2014/main" id="{213E9648-672C-47B7-89E6-B7242FB9965B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8;p74">
              <a:extLst>
                <a:ext uri="{FF2B5EF4-FFF2-40B4-BE49-F238E27FC236}">
                  <a16:creationId xmlns:a16="http://schemas.microsoft.com/office/drawing/2014/main" id="{2CBF604E-3382-41ED-B66B-59449E4F278F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9;p74">
              <a:extLst>
                <a:ext uri="{FF2B5EF4-FFF2-40B4-BE49-F238E27FC236}">
                  <a16:creationId xmlns:a16="http://schemas.microsoft.com/office/drawing/2014/main" id="{DF61BE82-3EE7-4540-8903-EE5F69164069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0;p74">
              <a:extLst>
                <a:ext uri="{FF2B5EF4-FFF2-40B4-BE49-F238E27FC236}">
                  <a16:creationId xmlns:a16="http://schemas.microsoft.com/office/drawing/2014/main" id="{BF8D1B4F-9306-4E9D-9B5F-D47F433692CF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91;p74">
              <a:extLst>
                <a:ext uri="{FF2B5EF4-FFF2-40B4-BE49-F238E27FC236}">
                  <a16:creationId xmlns:a16="http://schemas.microsoft.com/office/drawing/2014/main" id="{4BEB04A3-5D17-429B-B9E3-53D2EF4A62DA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92;p74">
              <a:extLst>
                <a:ext uri="{FF2B5EF4-FFF2-40B4-BE49-F238E27FC236}">
                  <a16:creationId xmlns:a16="http://schemas.microsoft.com/office/drawing/2014/main" id="{CA1F95F6-1471-4DAE-A9D6-570B8331AEF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3;p74">
              <a:extLst>
                <a:ext uri="{FF2B5EF4-FFF2-40B4-BE49-F238E27FC236}">
                  <a16:creationId xmlns:a16="http://schemas.microsoft.com/office/drawing/2014/main" id="{00AA133E-91C7-4589-8FFF-4A16349F09BC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4;p74">
              <a:extLst>
                <a:ext uri="{FF2B5EF4-FFF2-40B4-BE49-F238E27FC236}">
                  <a16:creationId xmlns:a16="http://schemas.microsoft.com/office/drawing/2014/main" id="{61CECB1A-270E-4E60-B95B-A6301D4B09B8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5;p74">
              <a:extLst>
                <a:ext uri="{FF2B5EF4-FFF2-40B4-BE49-F238E27FC236}">
                  <a16:creationId xmlns:a16="http://schemas.microsoft.com/office/drawing/2014/main" id="{D4403CB7-4C0C-48A5-93F1-25CE76D49D74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6;p74">
              <a:extLst>
                <a:ext uri="{FF2B5EF4-FFF2-40B4-BE49-F238E27FC236}">
                  <a16:creationId xmlns:a16="http://schemas.microsoft.com/office/drawing/2014/main" id="{4B8B9C96-EAB5-4E26-BC13-544495AA686B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7;p74">
              <a:extLst>
                <a:ext uri="{FF2B5EF4-FFF2-40B4-BE49-F238E27FC236}">
                  <a16:creationId xmlns:a16="http://schemas.microsoft.com/office/drawing/2014/main" id="{4167F5E4-0CDA-446F-8BFF-EF8BA65ACFA9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8;p74">
              <a:extLst>
                <a:ext uri="{FF2B5EF4-FFF2-40B4-BE49-F238E27FC236}">
                  <a16:creationId xmlns:a16="http://schemas.microsoft.com/office/drawing/2014/main" id="{D7A6D132-7F58-49B0-8E35-6633074F77AE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9;p74">
              <a:extLst>
                <a:ext uri="{FF2B5EF4-FFF2-40B4-BE49-F238E27FC236}">
                  <a16:creationId xmlns:a16="http://schemas.microsoft.com/office/drawing/2014/main" id="{FE787B1E-EC1B-4298-A18C-98E3E5A1284A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00;p74">
              <a:extLst>
                <a:ext uri="{FF2B5EF4-FFF2-40B4-BE49-F238E27FC236}">
                  <a16:creationId xmlns:a16="http://schemas.microsoft.com/office/drawing/2014/main" id="{AE5FD7E6-1D18-4704-B4A5-B413D62EE2F0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01;p74">
              <a:extLst>
                <a:ext uri="{FF2B5EF4-FFF2-40B4-BE49-F238E27FC236}">
                  <a16:creationId xmlns:a16="http://schemas.microsoft.com/office/drawing/2014/main" id="{CF96E134-7405-470D-A81B-E4B3E870DB6C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02;p74">
              <a:extLst>
                <a:ext uri="{FF2B5EF4-FFF2-40B4-BE49-F238E27FC236}">
                  <a16:creationId xmlns:a16="http://schemas.microsoft.com/office/drawing/2014/main" id="{E9227A12-9D41-4AA2-958F-D7D67F8D6493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3;p74">
              <a:extLst>
                <a:ext uri="{FF2B5EF4-FFF2-40B4-BE49-F238E27FC236}">
                  <a16:creationId xmlns:a16="http://schemas.microsoft.com/office/drawing/2014/main" id="{2EC2A650-7CCD-47FD-8DB4-8A2B79CC5C8D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4;p74">
              <a:extLst>
                <a:ext uri="{FF2B5EF4-FFF2-40B4-BE49-F238E27FC236}">
                  <a16:creationId xmlns:a16="http://schemas.microsoft.com/office/drawing/2014/main" id="{B7D64BED-3138-4597-BE81-2D21D751793E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5;p74">
              <a:extLst>
                <a:ext uri="{FF2B5EF4-FFF2-40B4-BE49-F238E27FC236}">
                  <a16:creationId xmlns:a16="http://schemas.microsoft.com/office/drawing/2014/main" id="{885F6C4F-6452-43B6-BEA6-600D44B6E661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6;p74">
              <a:extLst>
                <a:ext uri="{FF2B5EF4-FFF2-40B4-BE49-F238E27FC236}">
                  <a16:creationId xmlns:a16="http://schemas.microsoft.com/office/drawing/2014/main" id="{50E92C96-7DC2-41FB-8928-4F6D81330532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7;p74">
              <a:extLst>
                <a:ext uri="{FF2B5EF4-FFF2-40B4-BE49-F238E27FC236}">
                  <a16:creationId xmlns:a16="http://schemas.microsoft.com/office/drawing/2014/main" id="{1C558620-CDEB-4CC9-9DE4-6643C4FDB493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8;p74">
              <a:extLst>
                <a:ext uri="{FF2B5EF4-FFF2-40B4-BE49-F238E27FC236}">
                  <a16:creationId xmlns:a16="http://schemas.microsoft.com/office/drawing/2014/main" id="{7D5E205D-D72E-4FA5-BF63-5EEC66AD0C4A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9;p74">
              <a:extLst>
                <a:ext uri="{FF2B5EF4-FFF2-40B4-BE49-F238E27FC236}">
                  <a16:creationId xmlns:a16="http://schemas.microsoft.com/office/drawing/2014/main" id="{6B9D94D1-F83E-44F1-8388-3F9B541368C4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0;p74">
              <a:extLst>
                <a:ext uri="{FF2B5EF4-FFF2-40B4-BE49-F238E27FC236}">
                  <a16:creationId xmlns:a16="http://schemas.microsoft.com/office/drawing/2014/main" id="{1527D979-735B-4483-A297-FB45C7A189F9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1;p74">
              <a:extLst>
                <a:ext uri="{FF2B5EF4-FFF2-40B4-BE49-F238E27FC236}">
                  <a16:creationId xmlns:a16="http://schemas.microsoft.com/office/drawing/2014/main" id="{F4EDE944-6C06-4D9B-AE3E-ABCB18DED780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12;p74">
              <a:extLst>
                <a:ext uri="{FF2B5EF4-FFF2-40B4-BE49-F238E27FC236}">
                  <a16:creationId xmlns:a16="http://schemas.microsoft.com/office/drawing/2014/main" id="{3067E21E-9F06-471F-890A-402C9A88EBF2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3;p74">
              <a:extLst>
                <a:ext uri="{FF2B5EF4-FFF2-40B4-BE49-F238E27FC236}">
                  <a16:creationId xmlns:a16="http://schemas.microsoft.com/office/drawing/2014/main" id="{A7AACC1B-479F-48EB-8128-6B651FF8844D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4;p74">
              <a:extLst>
                <a:ext uri="{FF2B5EF4-FFF2-40B4-BE49-F238E27FC236}">
                  <a16:creationId xmlns:a16="http://schemas.microsoft.com/office/drawing/2014/main" id="{243928F5-8875-4751-80E1-FE76756E7C2F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5;p74">
              <a:extLst>
                <a:ext uri="{FF2B5EF4-FFF2-40B4-BE49-F238E27FC236}">
                  <a16:creationId xmlns:a16="http://schemas.microsoft.com/office/drawing/2014/main" id="{BB634FCF-A058-4444-AD58-7E877BCEC5F8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6;p74">
              <a:extLst>
                <a:ext uri="{FF2B5EF4-FFF2-40B4-BE49-F238E27FC236}">
                  <a16:creationId xmlns:a16="http://schemas.microsoft.com/office/drawing/2014/main" id="{8EBAAED8-EF15-49B9-89BA-18FBD03F222D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7;p74">
              <a:extLst>
                <a:ext uri="{FF2B5EF4-FFF2-40B4-BE49-F238E27FC236}">
                  <a16:creationId xmlns:a16="http://schemas.microsoft.com/office/drawing/2014/main" id="{421E367A-548F-43D6-A065-EEFCA5DDC11E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8;p74">
              <a:extLst>
                <a:ext uri="{FF2B5EF4-FFF2-40B4-BE49-F238E27FC236}">
                  <a16:creationId xmlns:a16="http://schemas.microsoft.com/office/drawing/2014/main" id="{F46BA8EC-FA86-4B71-835F-65C3C3C72063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9;p74">
              <a:extLst>
                <a:ext uri="{FF2B5EF4-FFF2-40B4-BE49-F238E27FC236}">
                  <a16:creationId xmlns:a16="http://schemas.microsoft.com/office/drawing/2014/main" id="{D043C796-A2F3-4F5C-8D02-328DCD7C1113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20;p74">
              <a:extLst>
                <a:ext uri="{FF2B5EF4-FFF2-40B4-BE49-F238E27FC236}">
                  <a16:creationId xmlns:a16="http://schemas.microsoft.com/office/drawing/2014/main" id="{CBE39732-4390-40C9-B590-B4E2A3DC4FB8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21;p74">
              <a:extLst>
                <a:ext uri="{FF2B5EF4-FFF2-40B4-BE49-F238E27FC236}">
                  <a16:creationId xmlns:a16="http://schemas.microsoft.com/office/drawing/2014/main" id="{8794C925-1BC1-424A-8D23-2FB84E98E9C0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22;p74">
              <a:extLst>
                <a:ext uri="{FF2B5EF4-FFF2-40B4-BE49-F238E27FC236}">
                  <a16:creationId xmlns:a16="http://schemas.microsoft.com/office/drawing/2014/main" id="{16606337-9351-4024-9F69-B7079368D494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3;p74">
              <a:extLst>
                <a:ext uri="{FF2B5EF4-FFF2-40B4-BE49-F238E27FC236}">
                  <a16:creationId xmlns:a16="http://schemas.microsoft.com/office/drawing/2014/main" id="{661FCB3F-32C7-4F59-9EEC-08D653152CB9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4;p74">
              <a:extLst>
                <a:ext uri="{FF2B5EF4-FFF2-40B4-BE49-F238E27FC236}">
                  <a16:creationId xmlns:a16="http://schemas.microsoft.com/office/drawing/2014/main" id="{BED8CEC7-9EC5-41D4-9D46-83859A4DE5DC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5;p74">
              <a:extLst>
                <a:ext uri="{FF2B5EF4-FFF2-40B4-BE49-F238E27FC236}">
                  <a16:creationId xmlns:a16="http://schemas.microsoft.com/office/drawing/2014/main" id="{57087601-D541-4C31-97EB-A020CE29E5A4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6;p74">
              <a:extLst>
                <a:ext uri="{FF2B5EF4-FFF2-40B4-BE49-F238E27FC236}">
                  <a16:creationId xmlns:a16="http://schemas.microsoft.com/office/drawing/2014/main" id="{9B9202EC-B0B4-47EF-B02A-DEBA282314B7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7;p74">
              <a:extLst>
                <a:ext uri="{FF2B5EF4-FFF2-40B4-BE49-F238E27FC236}">
                  <a16:creationId xmlns:a16="http://schemas.microsoft.com/office/drawing/2014/main" id="{7894F0B0-131F-4295-8785-416014C9E592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8;p74">
              <a:extLst>
                <a:ext uri="{FF2B5EF4-FFF2-40B4-BE49-F238E27FC236}">
                  <a16:creationId xmlns:a16="http://schemas.microsoft.com/office/drawing/2014/main" id="{10241381-EB5E-4F2F-B3EE-4C418EBF3867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9;p74">
              <a:extLst>
                <a:ext uri="{FF2B5EF4-FFF2-40B4-BE49-F238E27FC236}">
                  <a16:creationId xmlns:a16="http://schemas.microsoft.com/office/drawing/2014/main" id="{6DFB0725-1026-4868-A595-C6605C86A24D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30;p74">
              <a:extLst>
                <a:ext uri="{FF2B5EF4-FFF2-40B4-BE49-F238E27FC236}">
                  <a16:creationId xmlns:a16="http://schemas.microsoft.com/office/drawing/2014/main" id="{D98A3608-A6BD-4A83-B8D4-31FF8C4AAB7C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31;p74">
              <a:extLst>
                <a:ext uri="{FF2B5EF4-FFF2-40B4-BE49-F238E27FC236}">
                  <a16:creationId xmlns:a16="http://schemas.microsoft.com/office/drawing/2014/main" id="{D88F4703-6B94-4B01-8C6B-E3959514901B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32;p74">
              <a:extLst>
                <a:ext uri="{FF2B5EF4-FFF2-40B4-BE49-F238E27FC236}">
                  <a16:creationId xmlns:a16="http://schemas.microsoft.com/office/drawing/2014/main" id="{843C25C0-A002-4359-9E10-100B400BDDBA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3;p74">
              <a:extLst>
                <a:ext uri="{FF2B5EF4-FFF2-40B4-BE49-F238E27FC236}">
                  <a16:creationId xmlns:a16="http://schemas.microsoft.com/office/drawing/2014/main" id="{6DCC1F5C-EA2D-4C25-8E56-A56E2A6558D3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4;p74">
              <a:extLst>
                <a:ext uri="{FF2B5EF4-FFF2-40B4-BE49-F238E27FC236}">
                  <a16:creationId xmlns:a16="http://schemas.microsoft.com/office/drawing/2014/main" id="{5D7FF957-0CF5-4490-8094-3D0B13425DB2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5;p74">
              <a:extLst>
                <a:ext uri="{FF2B5EF4-FFF2-40B4-BE49-F238E27FC236}">
                  <a16:creationId xmlns:a16="http://schemas.microsoft.com/office/drawing/2014/main" id="{346B038B-18C7-45F0-9987-C24C4C40DFB7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6;p74">
              <a:extLst>
                <a:ext uri="{FF2B5EF4-FFF2-40B4-BE49-F238E27FC236}">
                  <a16:creationId xmlns:a16="http://schemas.microsoft.com/office/drawing/2014/main" id="{78ADD6AD-CD6D-4DA5-9A13-56EF13D8C913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7;p74">
              <a:extLst>
                <a:ext uri="{FF2B5EF4-FFF2-40B4-BE49-F238E27FC236}">
                  <a16:creationId xmlns:a16="http://schemas.microsoft.com/office/drawing/2014/main" id="{76784112-A8F3-419E-ABF4-7DBBFB99D907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8;p74">
              <a:extLst>
                <a:ext uri="{FF2B5EF4-FFF2-40B4-BE49-F238E27FC236}">
                  <a16:creationId xmlns:a16="http://schemas.microsoft.com/office/drawing/2014/main" id="{45C00F84-D32E-4095-8E5C-E652040B286C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9;p74">
              <a:extLst>
                <a:ext uri="{FF2B5EF4-FFF2-40B4-BE49-F238E27FC236}">
                  <a16:creationId xmlns:a16="http://schemas.microsoft.com/office/drawing/2014/main" id="{CB5527B4-EC13-4EDA-AAC9-244697443271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40;p74">
              <a:extLst>
                <a:ext uri="{FF2B5EF4-FFF2-40B4-BE49-F238E27FC236}">
                  <a16:creationId xmlns:a16="http://schemas.microsoft.com/office/drawing/2014/main" id="{74B7BC64-EB1F-4DBF-83B9-644DDA658731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41;p74">
              <a:extLst>
                <a:ext uri="{FF2B5EF4-FFF2-40B4-BE49-F238E27FC236}">
                  <a16:creationId xmlns:a16="http://schemas.microsoft.com/office/drawing/2014/main" id="{0271884E-75E1-43CD-B419-2132DF7D5724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42;p74">
              <a:extLst>
                <a:ext uri="{FF2B5EF4-FFF2-40B4-BE49-F238E27FC236}">
                  <a16:creationId xmlns:a16="http://schemas.microsoft.com/office/drawing/2014/main" id="{BA6901F5-0E8B-4EEC-A7BF-749B1098A7CD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3;p74">
              <a:extLst>
                <a:ext uri="{FF2B5EF4-FFF2-40B4-BE49-F238E27FC236}">
                  <a16:creationId xmlns:a16="http://schemas.microsoft.com/office/drawing/2014/main" id="{C8E61F2B-B48A-4135-BB9D-4F369CCE11E1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4;p74">
              <a:extLst>
                <a:ext uri="{FF2B5EF4-FFF2-40B4-BE49-F238E27FC236}">
                  <a16:creationId xmlns:a16="http://schemas.microsoft.com/office/drawing/2014/main" id="{EA2E4694-0783-4B7B-B8A4-B769DE4F4B39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5;p74">
              <a:extLst>
                <a:ext uri="{FF2B5EF4-FFF2-40B4-BE49-F238E27FC236}">
                  <a16:creationId xmlns:a16="http://schemas.microsoft.com/office/drawing/2014/main" id="{97A6D714-B6EA-420C-AFF7-06CA910DF951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6;p74">
              <a:extLst>
                <a:ext uri="{FF2B5EF4-FFF2-40B4-BE49-F238E27FC236}">
                  <a16:creationId xmlns:a16="http://schemas.microsoft.com/office/drawing/2014/main" id="{5B87A1BD-5049-4E10-93D6-5CC13976E327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7;p74">
              <a:extLst>
                <a:ext uri="{FF2B5EF4-FFF2-40B4-BE49-F238E27FC236}">
                  <a16:creationId xmlns:a16="http://schemas.microsoft.com/office/drawing/2014/main" id="{13348020-D60D-4201-A9C3-AD3F5B7EA31A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8;p74">
              <a:extLst>
                <a:ext uri="{FF2B5EF4-FFF2-40B4-BE49-F238E27FC236}">
                  <a16:creationId xmlns:a16="http://schemas.microsoft.com/office/drawing/2014/main" id="{97384648-BC94-47CF-8F8C-C2C05D3C0EED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9;p74">
              <a:extLst>
                <a:ext uri="{FF2B5EF4-FFF2-40B4-BE49-F238E27FC236}">
                  <a16:creationId xmlns:a16="http://schemas.microsoft.com/office/drawing/2014/main" id="{18A546ED-9C12-4862-9FF1-0E151C255D86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50;p74">
              <a:extLst>
                <a:ext uri="{FF2B5EF4-FFF2-40B4-BE49-F238E27FC236}">
                  <a16:creationId xmlns:a16="http://schemas.microsoft.com/office/drawing/2014/main" id="{888AC17D-78CF-4912-802D-4E4F9110A7C8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51;p74">
              <a:extLst>
                <a:ext uri="{FF2B5EF4-FFF2-40B4-BE49-F238E27FC236}">
                  <a16:creationId xmlns:a16="http://schemas.microsoft.com/office/drawing/2014/main" id="{9845EE0B-AC9F-4C05-A60D-5B046D695BAE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52;p74">
              <a:extLst>
                <a:ext uri="{FF2B5EF4-FFF2-40B4-BE49-F238E27FC236}">
                  <a16:creationId xmlns:a16="http://schemas.microsoft.com/office/drawing/2014/main" id="{7C7D8620-64C9-4490-8B3B-FDCD80377D47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3;p74">
              <a:extLst>
                <a:ext uri="{FF2B5EF4-FFF2-40B4-BE49-F238E27FC236}">
                  <a16:creationId xmlns:a16="http://schemas.microsoft.com/office/drawing/2014/main" id="{39CC6460-2554-44C0-8AF2-83470513AFEF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4;p74">
              <a:extLst>
                <a:ext uri="{FF2B5EF4-FFF2-40B4-BE49-F238E27FC236}">
                  <a16:creationId xmlns:a16="http://schemas.microsoft.com/office/drawing/2014/main" id="{582971DA-1BEF-4CAD-A607-3F15147E04C1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5;p74">
              <a:extLst>
                <a:ext uri="{FF2B5EF4-FFF2-40B4-BE49-F238E27FC236}">
                  <a16:creationId xmlns:a16="http://schemas.microsoft.com/office/drawing/2014/main" id="{E0931601-2981-4F15-B963-DB87EFFEF3B6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6;p74">
              <a:extLst>
                <a:ext uri="{FF2B5EF4-FFF2-40B4-BE49-F238E27FC236}">
                  <a16:creationId xmlns:a16="http://schemas.microsoft.com/office/drawing/2014/main" id="{9186D5F1-0A40-42AA-B550-F366E82F67C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7;p74">
              <a:extLst>
                <a:ext uri="{FF2B5EF4-FFF2-40B4-BE49-F238E27FC236}">
                  <a16:creationId xmlns:a16="http://schemas.microsoft.com/office/drawing/2014/main" id="{A8B8A671-1659-4F55-A759-AA1352DB8EFF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8;p74">
              <a:extLst>
                <a:ext uri="{FF2B5EF4-FFF2-40B4-BE49-F238E27FC236}">
                  <a16:creationId xmlns:a16="http://schemas.microsoft.com/office/drawing/2014/main" id="{69B84BA2-9A4A-4F7D-A253-C1E9BEFDD8D9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9;p74">
              <a:extLst>
                <a:ext uri="{FF2B5EF4-FFF2-40B4-BE49-F238E27FC236}">
                  <a16:creationId xmlns:a16="http://schemas.microsoft.com/office/drawing/2014/main" id="{DCF915DB-C7EA-4E9E-9F38-177165144E30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60;p74">
              <a:extLst>
                <a:ext uri="{FF2B5EF4-FFF2-40B4-BE49-F238E27FC236}">
                  <a16:creationId xmlns:a16="http://schemas.microsoft.com/office/drawing/2014/main" id="{D64FDC58-39AA-4D7E-9604-B423FABAC64B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61;p74">
              <a:extLst>
                <a:ext uri="{FF2B5EF4-FFF2-40B4-BE49-F238E27FC236}">
                  <a16:creationId xmlns:a16="http://schemas.microsoft.com/office/drawing/2014/main" id="{143DF701-6BDB-4A07-9F68-937261433F1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62;p74">
              <a:extLst>
                <a:ext uri="{FF2B5EF4-FFF2-40B4-BE49-F238E27FC236}">
                  <a16:creationId xmlns:a16="http://schemas.microsoft.com/office/drawing/2014/main" id="{E4B13BC7-0D9B-4341-9ABE-3BC8C4AA1BA8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3;p74">
              <a:extLst>
                <a:ext uri="{FF2B5EF4-FFF2-40B4-BE49-F238E27FC236}">
                  <a16:creationId xmlns:a16="http://schemas.microsoft.com/office/drawing/2014/main" id="{99ED7582-DA66-424D-9BD8-245F3041A40D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4;p74">
              <a:extLst>
                <a:ext uri="{FF2B5EF4-FFF2-40B4-BE49-F238E27FC236}">
                  <a16:creationId xmlns:a16="http://schemas.microsoft.com/office/drawing/2014/main" id="{83F3A729-20B5-44E1-AB23-E623E3625E81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5;p74">
              <a:extLst>
                <a:ext uri="{FF2B5EF4-FFF2-40B4-BE49-F238E27FC236}">
                  <a16:creationId xmlns:a16="http://schemas.microsoft.com/office/drawing/2014/main" id="{03BA2C39-32AD-4F57-AF4D-6AF14484BEFB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6;p74">
              <a:extLst>
                <a:ext uri="{FF2B5EF4-FFF2-40B4-BE49-F238E27FC236}">
                  <a16:creationId xmlns:a16="http://schemas.microsoft.com/office/drawing/2014/main" id="{F33DF586-815C-432B-965F-D6BDC5BD318C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7;p74">
              <a:extLst>
                <a:ext uri="{FF2B5EF4-FFF2-40B4-BE49-F238E27FC236}">
                  <a16:creationId xmlns:a16="http://schemas.microsoft.com/office/drawing/2014/main" id="{DD3453DC-C3A1-4955-8DCF-F1378CE3B821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8;p74">
              <a:extLst>
                <a:ext uri="{FF2B5EF4-FFF2-40B4-BE49-F238E27FC236}">
                  <a16:creationId xmlns:a16="http://schemas.microsoft.com/office/drawing/2014/main" id="{199B741F-8953-4E5A-A65F-F1E61026D3B0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9;p74">
              <a:extLst>
                <a:ext uri="{FF2B5EF4-FFF2-40B4-BE49-F238E27FC236}">
                  <a16:creationId xmlns:a16="http://schemas.microsoft.com/office/drawing/2014/main" id="{D251AA94-05AF-4F05-96A8-97D685381739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70;p74">
              <a:extLst>
                <a:ext uri="{FF2B5EF4-FFF2-40B4-BE49-F238E27FC236}">
                  <a16:creationId xmlns:a16="http://schemas.microsoft.com/office/drawing/2014/main" id="{9C783064-4D62-43E2-BBC2-B4AFB23B072C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71;p74">
              <a:extLst>
                <a:ext uri="{FF2B5EF4-FFF2-40B4-BE49-F238E27FC236}">
                  <a16:creationId xmlns:a16="http://schemas.microsoft.com/office/drawing/2014/main" id="{6C6C7CDF-3E28-417C-AD77-C3ABDEFCCD68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72;p74">
              <a:extLst>
                <a:ext uri="{FF2B5EF4-FFF2-40B4-BE49-F238E27FC236}">
                  <a16:creationId xmlns:a16="http://schemas.microsoft.com/office/drawing/2014/main" id="{986835D8-9AF9-4079-B42B-B4766C386E56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3;p74">
              <a:extLst>
                <a:ext uri="{FF2B5EF4-FFF2-40B4-BE49-F238E27FC236}">
                  <a16:creationId xmlns:a16="http://schemas.microsoft.com/office/drawing/2014/main" id="{27414371-D793-45F9-A321-18AC6433BD60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4;p74">
              <a:extLst>
                <a:ext uri="{FF2B5EF4-FFF2-40B4-BE49-F238E27FC236}">
                  <a16:creationId xmlns:a16="http://schemas.microsoft.com/office/drawing/2014/main" id="{ECBAD888-09DE-4D63-8181-D88D0B30400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5;p74">
              <a:extLst>
                <a:ext uri="{FF2B5EF4-FFF2-40B4-BE49-F238E27FC236}">
                  <a16:creationId xmlns:a16="http://schemas.microsoft.com/office/drawing/2014/main" id="{5BBA39E3-75AF-4C26-8615-C5B303F54648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45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them to discussions</a:t>
            </a:r>
          </a:p>
        </p:txBody>
      </p:sp>
    </p:spTree>
    <p:extLst>
      <p:ext uri="{BB962C8B-B14F-4D97-AF65-F5344CB8AC3E}">
        <p14:creationId xmlns:p14="http://schemas.microsoft.com/office/powerpoint/2010/main" val="322185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their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communities and join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147273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up issues on your repo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them or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 once you catch something together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(Don’t just ask them to go and open an issue, be proactive!)</a:t>
            </a:r>
          </a:p>
        </p:txBody>
      </p:sp>
    </p:spTree>
    <p:extLst>
      <p:ext uri="{BB962C8B-B14F-4D97-AF65-F5344CB8AC3E}">
        <p14:creationId xmlns:p14="http://schemas.microsoft.com/office/powerpoint/2010/main" val="289608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Empower them to help drive design decisions that affect them.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(And don’t just use them for testing! This can feel one-sided.)</a:t>
            </a:r>
          </a:p>
        </p:txBody>
      </p:sp>
    </p:spTree>
    <p:extLst>
      <p:ext uri="{BB962C8B-B14F-4D97-AF65-F5344CB8AC3E}">
        <p14:creationId xmlns:p14="http://schemas.microsoft.com/office/powerpoint/2010/main" val="382826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5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you’re going to pay anyone in this whole process,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pay them for their expertise.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(People with disabilities are often asked to do work for free.)</a:t>
            </a:r>
          </a:p>
        </p:txBody>
      </p:sp>
    </p:spTree>
    <p:extLst>
      <p:ext uri="{BB962C8B-B14F-4D97-AF65-F5344CB8AC3E}">
        <p14:creationId xmlns:p14="http://schemas.microsoft.com/office/powerpoint/2010/main" val="220460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5990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Final Advice: “Using what we already have”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29815"/>
            <a:ext cx="62134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is design advice from assistive tech + DIY spaces: using existing materials and technology to solve access problems. Can we repurpose or reconfigure?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(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Visa Chart Components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both have really robust accessibility options, for example.)</a:t>
            </a:r>
          </a:p>
        </p:txBody>
      </p:sp>
      <p:pic>
        <p:nvPicPr>
          <p:cNvPr id="5" name="Picture 4" descr="A screenshot of highcharts website. There are options at the top of the screen: Keyboard navigation, screen readers, low vision features, voice input, tactile export, sonification, cognitive accessibility, internationalizatoin.&#10;&#10;A chart is shown demonstrating the features beneath the header options.">
            <a:extLst>
              <a:ext uri="{FF2B5EF4-FFF2-40B4-BE49-F238E27FC236}">
                <a16:creationId xmlns:a16="http://schemas.microsoft.com/office/drawing/2014/main" id="{ECCFBA7C-07F8-45B5-A906-43B1FDF1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769" y="1422694"/>
            <a:ext cx="4555905" cy="474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556BC-A5C3-4DA6-8EFE-BFAAF3A95CDB}"/>
              </a:ext>
            </a:extLst>
          </p:cNvPr>
          <p:cNvSpPr txBox="1"/>
          <p:nvPr/>
        </p:nvSpPr>
        <p:spPr>
          <a:xfrm>
            <a:off x="7056517" y="6172010"/>
            <a:ext cx="462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at all those considerations that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has engineered and designed for! What can we learn and use from this?</a:t>
            </a:r>
          </a:p>
        </p:txBody>
      </p:sp>
      <p:grpSp>
        <p:nvGrpSpPr>
          <p:cNvPr id="7" name="Google Shape;531;p42">
            <a:extLst>
              <a:ext uri="{FF2B5EF4-FFF2-40B4-BE49-F238E27FC236}">
                <a16:creationId xmlns:a16="http://schemas.microsoft.com/office/drawing/2014/main" id="{2C3DB88A-F314-4A25-8FC3-9BB4FFC4D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223068" y="6031175"/>
            <a:ext cx="4766400" cy="1062957"/>
            <a:chOff x="2868606" y="2152600"/>
            <a:chExt cx="4494361" cy="1369074"/>
          </a:xfrm>
        </p:grpSpPr>
        <p:sp>
          <p:nvSpPr>
            <p:cNvPr id="8" name="Google Shape;532;p42">
              <a:extLst>
                <a:ext uri="{FF2B5EF4-FFF2-40B4-BE49-F238E27FC236}">
                  <a16:creationId xmlns:a16="http://schemas.microsoft.com/office/drawing/2014/main" id="{BA3B2049-2DF1-48B1-90D6-02C703D4FAEC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3;p42">
              <a:extLst>
                <a:ext uri="{FF2B5EF4-FFF2-40B4-BE49-F238E27FC236}">
                  <a16:creationId xmlns:a16="http://schemas.microsoft.com/office/drawing/2014/main" id="{444AC8DF-0837-4CCE-9864-A560A56EC51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4;p42">
              <a:extLst>
                <a:ext uri="{FF2B5EF4-FFF2-40B4-BE49-F238E27FC236}">
                  <a16:creationId xmlns:a16="http://schemas.microsoft.com/office/drawing/2014/main" id="{2CEC60DB-73ED-4AA7-A4E7-7AF0BE47C19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5;p42">
              <a:extLst>
                <a:ext uri="{FF2B5EF4-FFF2-40B4-BE49-F238E27FC236}">
                  <a16:creationId xmlns:a16="http://schemas.microsoft.com/office/drawing/2014/main" id="{B0A4ED7D-3640-435F-AE46-CAD862FB16B9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6;p42">
              <a:extLst>
                <a:ext uri="{FF2B5EF4-FFF2-40B4-BE49-F238E27FC236}">
                  <a16:creationId xmlns:a16="http://schemas.microsoft.com/office/drawing/2014/main" id="{3BC498AB-FF5B-4762-9E7A-DC2F7970204E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7;p42">
              <a:extLst>
                <a:ext uri="{FF2B5EF4-FFF2-40B4-BE49-F238E27FC236}">
                  <a16:creationId xmlns:a16="http://schemas.microsoft.com/office/drawing/2014/main" id="{7DB041DA-8C33-4031-AF1F-889216D1D68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42">
              <a:extLst>
                <a:ext uri="{FF2B5EF4-FFF2-40B4-BE49-F238E27FC236}">
                  <a16:creationId xmlns:a16="http://schemas.microsoft.com/office/drawing/2014/main" id="{12AED70F-4BFE-48D8-861F-2202CD407AE7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42">
              <a:extLst>
                <a:ext uri="{FF2B5EF4-FFF2-40B4-BE49-F238E27FC236}">
                  <a16:creationId xmlns:a16="http://schemas.microsoft.com/office/drawing/2014/main" id="{C95752F8-463B-4E4C-B9A1-85AC2562053B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42">
              <a:extLst>
                <a:ext uri="{FF2B5EF4-FFF2-40B4-BE49-F238E27FC236}">
                  <a16:creationId xmlns:a16="http://schemas.microsoft.com/office/drawing/2014/main" id="{F0CDF8FB-C07A-4630-940A-63001F64BF6F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1;p42">
              <a:extLst>
                <a:ext uri="{FF2B5EF4-FFF2-40B4-BE49-F238E27FC236}">
                  <a16:creationId xmlns:a16="http://schemas.microsoft.com/office/drawing/2014/main" id="{F8B792DB-82C8-4DCC-B902-8A847123080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;p42">
              <a:extLst>
                <a:ext uri="{FF2B5EF4-FFF2-40B4-BE49-F238E27FC236}">
                  <a16:creationId xmlns:a16="http://schemas.microsoft.com/office/drawing/2014/main" id="{84B24C3C-E647-40CB-AF59-42953D941BC6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3;p42">
              <a:extLst>
                <a:ext uri="{FF2B5EF4-FFF2-40B4-BE49-F238E27FC236}">
                  <a16:creationId xmlns:a16="http://schemas.microsoft.com/office/drawing/2014/main" id="{8839D684-E30D-40B6-87AB-034855E595EE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4;p42">
              <a:extLst>
                <a:ext uri="{FF2B5EF4-FFF2-40B4-BE49-F238E27FC236}">
                  <a16:creationId xmlns:a16="http://schemas.microsoft.com/office/drawing/2014/main" id="{2C35629C-B8F2-4CF6-9039-8246DB3B61E2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584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Highcharts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https://www.highcharts.com/blog/accessibility/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Accessibility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30196</TotalTime>
  <Words>1409</Words>
  <Application>Microsoft Office PowerPoint</Application>
  <PresentationFormat>Widescreen</PresentationFormat>
  <Paragraphs>183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(Advice and reflection for open-source communities) Frank Elavsky, Carnegie Mellon University and Fizz Studio</vt:lpstr>
      <vt:lpstr>What do I do?</vt:lpstr>
      <vt:lpstr>My Passion: Accessible data experiences</vt:lpstr>
      <vt:lpstr>Before we begin.</vt:lpstr>
      <vt:lpstr>What is Accessibility (a11y)?</vt:lpstr>
      <vt:lpstr>Accessibility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(“low vision”) affects ~28% of people globally</vt:lpstr>
      <vt:lpstr>Motor impairment and functional disability (13-15%)</vt:lpstr>
      <vt:lpstr>Cognitive and attention impairment (11-13%)</vt:lpstr>
      <vt:lpstr>What is Data Visualization?</vt:lpstr>
      <vt:lpstr>Data is painful. Visualization shouldn’t be.</vt:lpstr>
      <vt:lpstr>Why am I talking about data visualization and not other data stuff (like notebooks)?</vt:lpstr>
      <vt:lpstr>visualization is already an assistive technology</vt:lpstr>
      <vt:lpstr>Data visualization is a hopeful starting point</vt:lpstr>
      <vt:lpstr>Data Representation and Data experiences</vt:lpstr>
      <vt:lpstr>How can we make open-source data work more accessible? </vt:lpstr>
      <vt:lpstr>What are the 10 best strategies on the Quest for Accessibility?</vt:lpstr>
      <vt:lpstr>Not all action is Solved by individuals Alone.</vt:lpstr>
      <vt:lpstr>Study standards, Principles, and Guidelines</vt:lpstr>
      <vt:lpstr>Invite people *and* find where they are already speaking</vt:lpstr>
      <vt:lpstr>Work on 1 new skill at a time</vt:lpstr>
      <vt:lpstr>Break issues into smaller, manageable parts</vt:lpstr>
      <vt:lpstr>What are the 6 best Structural strategies for Accessibility?</vt:lpstr>
      <vt:lpstr>How do we know whether something is inaccessible?</vt:lpstr>
      <vt:lpstr>So, how do you learn how to evaluate?</vt:lpstr>
      <vt:lpstr>Why standards?</vt:lpstr>
      <vt:lpstr>The State of a11y Standards: WCAG</vt:lpstr>
      <vt:lpstr>Using Standards for evaluation only goes so far!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Final Advice: “Using what we already have”</vt:lpstr>
      <vt:lpstr>resources: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Elavsky</cp:lastModifiedBy>
  <cp:revision>487</cp:revision>
  <cp:lastPrinted>2020-05-20T15:59:39Z</cp:lastPrinted>
  <dcterms:created xsi:type="dcterms:W3CDTF">2020-05-04T00:33:10Z</dcterms:created>
  <dcterms:modified xsi:type="dcterms:W3CDTF">2022-01-15T16:47:25Z</dcterms:modified>
</cp:coreProperties>
</file>